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9" r:id="rId15"/>
    <p:sldId id="278" r:id="rId16"/>
    <p:sldId id="277" r:id="rId17"/>
    <p:sldId id="279" r:id="rId18"/>
    <p:sldId id="284" r:id="rId19"/>
    <p:sldId id="287" r:id="rId20"/>
    <p:sldId id="304" r:id="rId21"/>
    <p:sldId id="307" r:id="rId22"/>
    <p:sldId id="305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78" d="100"/>
          <a:sy n="78" d="100"/>
        </p:scale>
        <p:origin x="327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6C28-2FFC-497D-B283-1E84C3A5A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C1038-88EA-456B-A5B7-39037D5F6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A0B4-4989-47D4-87A8-E5239857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55694-066A-4E23-B85F-BDC51DD9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9730-471A-40F3-8D5B-D0069B9F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2CF6-7C98-4935-ACE4-B32644B5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9523B-A7EC-4D32-858E-CDFD74862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7338-E1E0-4144-9098-DBF88D82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A1981-9104-4C9D-883C-DBC57BF6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0E11-7E41-46AB-8BCF-B932E30B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D6F56-5E87-4B1B-8A2F-563B237CC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BC883-75CF-4E7B-90F4-0F7A6964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A4A9-806F-4EF2-A3CA-427227B7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E3EB2-C342-4BE7-9359-44D70743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6D5BC-5A0F-407A-AEB2-ED6D485A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609D-CD62-4E0F-9AC1-552BB85A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3492-3B6A-4525-B722-9BD9293B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0113-128F-4378-B459-A95C1AE7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0CBD-69F3-43E7-AC61-33F5F67A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5BB3-94B5-4BB4-AC8A-D8D04E4C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AFB7-FB93-4B35-805C-4426DDEB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B214-35FF-455E-BFB6-B0A45D88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5DCC4-4B03-40D6-B14D-65E78161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1F1-2577-463B-A194-D9E5189F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F2B1F-B365-4861-93E9-72581C11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1B73-FAF4-463D-95BD-F12DF54D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DF0C-404E-4C62-BC5E-05D468361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FF186-AD53-488A-BB4A-CF682EECA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A4FB8-05D7-4F2F-97BD-7BC874AB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E83EB-E6BC-4677-8E61-12F5F48F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9A485-2162-44F0-A4A7-3C674EA4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C435-A7CE-46FA-A7C4-6A90E226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8EBF5-90BB-4A5A-A813-75207C04A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CB98F-E358-4BBE-BB94-97A91D008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7B124-4B74-4D9E-8CB0-F6E429432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00C54-0952-44AF-9309-AE23E77DB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87191-FEA9-47A9-AE7B-DFFEDE03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6273D-9C7A-4C8A-A4FE-50034F35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C690B-79A3-4756-B76B-36C9E8BE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F1EF-FCAE-4738-8D6A-1714155A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BF781-6582-4042-B6CD-22F3F94D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305B-475B-4236-9744-4946E48C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6324-B3B0-4632-B2CB-C4D52C39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A740E-08A6-4B09-8B71-612D3C45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90BBC-DD83-4C1A-B0E5-F70EE3A8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C609E-B595-4ADF-8C64-77BC94EE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B39C-8A62-4896-B057-9AE4E6B9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7A58-28F0-4797-B2E8-E1A15B05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D021D-E81E-4642-A4DF-948DFC0AF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FF3E7-33FA-48FD-A548-37FF83B1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EFD5-9B10-4C70-B36C-8F36B4C1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534D3-EDB4-4576-9A63-06C35C34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D1FF-D444-4794-A851-BC75E0B0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3B24D-42F5-47CE-BA4F-F7A781175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1D290-6DFB-4474-9229-3C85E377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812EB-D323-4F8B-B4CA-609D2C45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BAB5-DEE5-4954-9AFF-A41669F6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CC-22C5-4F1D-8560-9F245071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A95A-77FD-4CD8-B6ED-33B79E4B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2DF8C-9C92-461F-A532-2E8B46477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ABD9B-4398-454E-88E5-4F287121C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5248-9240-49D0-BE4C-4685E1B0A3B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093C-3A2C-4A28-A594-330A314A5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CE07-FA22-4DBA-9902-3C34CEEB2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AA4A-75B9-4338-869F-9075F1716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F52C-B047-468F-9206-8A556DB9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3158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Administering Medication in Early Childhood Care; Identification and Care of Children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9DC04-6ED9-454D-A640-019A5CAB5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150B-25CE-4C10-BDD7-2A89AC72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specialized medical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5494-BCDF-40E2-A396-C8CB17A5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medical assistance is any medical assistance other than medication. Examples include, but are not limited to, assisting with an apnea monitor, protective helmet, or leg brace.</a:t>
            </a:r>
          </a:p>
        </p:txBody>
      </p:sp>
    </p:spTree>
    <p:extLst>
      <p:ext uri="{BB962C8B-B14F-4D97-AF65-F5344CB8AC3E}">
        <p14:creationId xmlns:p14="http://schemas.microsoft.com/office/powerpoint/2010/main" val="234114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978-B5CF-4988-9FE8-665633FA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requirements regarding specialized medical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97E9-10ED-440C-9390-1165ABC3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child in your care requires specialized medical assistance, (example, Plan of actions, seizure, asthma, allergy) then you are required to provide specialized medical assistance as recommended or ordered by a health-care professional.</a:t>
            </a:r>
          </a:p>
          <a:p>
            <a:endParaRPr lang="en-US" dirty="0"/>
          </a:p>
          <a:p>
            <a:r>
              <a:rPr lang="en-US" dirty="0"/>
              <a:t>If you are provided with a written copy of the health-care professional's recommendations or orders, you must maintain this written information in the child's record for at least three months after the health-care professional has indicated that the specialized medical assistance is no longer needed.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0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9E7D-A37F-435C-9022-EF9CEA2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"R"s: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7F58-C2B0-45DB-A69A-51DD8EFF3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 the five "R's" of medication administration</a:t>
            </a:r>
          </a:p>
          <a:p>
            <a:endParaRPr lang="en-US" dirty="0"/>
          </a:p>
          <a:p>
            <a:r>
              <a:rPr lang="en-US" dirty="0"/>
              <a:t>Right child, </a:t>
            </a:r>
          </a:p>
          <a:p>
            <a:r>
              <a:rPr lang="en-US" dirty="0"/>
              <a:t>Right time, </a:t>
            </a:r>
          </a:p>
          <a:p>
            <a:r>
              <a:rPr lang="en-US" dirty="0"/>
              <a:t>Right dose,</a:t>
            </a:r>
          </a:p>
          <a:p>
            <a:r>
              <a:rPr lang="en-US" dirty="0"/>
              <a:t>Right route, and </a:t>
            </a:r>
          </a:p>
          <a:p>
            <a:r>
              <a:rPr lang="en-US" dirty="0"/>
              <a:t>Right medication.</a:t>
            </a:r>
          </a:p>
          <a:p>
            <a:endParaRPr lang="en-US" dirty="0"/>
          </a:p>
          <a:p>
            <a:r>
              <a:rPr lang="en-US" dirty="0"/>
              <a:t>          Medications are serious business…even OTC 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A9565-6DDD-48FA-8D43-B87A3CB9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43" y="5506764"/>
            <a:ext cx="43895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FCAD-6747-48C8-B1FA-8B612794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87"/>
            <a:ext cx="10515600" cy="824156"/>
          </a:xfrm>
        </p:spPr>
        <p:txBody>
          <a:bodyPr/>
          <a:lstStyle/>
          <a:p>
            <a:r>
              <a:rPr lang="en-US" dirty="0"/>
              <a:t>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F168-BD89-4888-93A8-62F2DDAB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767"/>
            <a:ext cx="10515600" cy="5167196"/>
          </a:xfrm>
        </p:spPr>
        <p:txBody>
          <a:bodyPr>
            <a:normAutofit lnSpcReduction="10000"/>
          </a:bodyPr>
          <a:lstStyle/>
          <a:p>
            <a:r>
              <a:rPr lang="en-US" b="1" i="1" u="sng" dirty="0"/>
              <a:t>Designated staff </a:t>
            </a:r>
            <a:r>
              <a:rPr lang="en-US" dirty="0"/>
              <a:t>will administer medication and document on the Medication Administration Log: </a:t>
            </a:r>
          </a:p>
          <a:p>
            <a:pPr lvl="1"/>
            <a:r>
              <a:rPr lang="en-US" dirty="0"/>
              <a:t>the name of the child, medication, physician, then the prescription number, expiration date, dosage, time to be administered and date medication administration ends.</a:t>
            </a:r>
          </a:p>
          <a:p>
            <a:r>
              <a:rPr lang="en-US" dirty="0"/>
              <a:t>Staff will check the allergy list to make sure the child is not allergic to medication.</a:t>
            </a:r>
          </a:p>
          <a:p>
            <a:r>
              <a:rPr lang="en-US" dirty="0"/>
              <a:t>Each time medication is administered staff will document the date, their name, signature, dosage and time given on the Medication Administration Log.</a:t>
            </a:r>
          </a:p>
          <a:p>
            <a:r>
              <a:rPr lang="en-US" dirty="0"/>
              <a:t>Staff will </a:t>
            </a:r>
            <a:r>
              <a:rPr lang="en-US" b="1" u="sng" dirty="0"/>
              <a:t>not </a:t>
            </a:r>
            <a:r>
              <a:rPr lang="en-US" dirty="0"/>
              <a:t>administer medication to a child who is crying or fighting. This increases chances of choking. Notify the physician and determine administration of medication.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3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E887-EA56-428B-B967-99A5F40F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163C-EA6F-4CF8-A0D7-7ABC5DCE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will use Medication Administration Log and document not given, the reason, and notify parents and physician when medication is given.</a:t>
            </a:r>
          </a:p>
          <a:p>
            <a:r>
              <a:rPr lang="en-US" dirty="0"/>
              <a:t>Staff will document on the Medication Administration Log any observable side effects and notify accordingly.</a:t>
            </a:r>
          </a:p>
          <a:p>
            <a:r>
              <a:rPr lang="en-US" dirty="0"/>
              <a:t>Staff will document identified side effects on Incident Report, notify parent immediately and give them a copy.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oral tablets and capsules should be taken with water.</a:t>
            </a:r>
          </a:p>
          <a:p>
            <a:pPr lvl="1"/>
            <a:r>
              <a:rPr lang="en-US" dirty="0"/>
              <a:t>Rule of thumb, give with water unless otherwise directed.</a:t>
            </a:r>
          </a:p>
          <a:p>
            <a:r>
              <a:rPr lang="en-US" dirty="0"/>
              <a:t>Chewable tablets should be chewed until they are dissolved completely. They are not meant to be swallowed.</a:t>
            </a:r>
          </a:p>
          <a:p>
            <a:r>
              <a:rPr lang="en-US" dirty="0"/>
              <a:t>Some “soft chew” medications are meant to melt in your mouth or be chewed.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Tablets &amp; Capsules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17" y="4377822"/>
            <a:ext cx="2190750" cy="21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64" y="4377822"/>
            <a:ext cx="1481138" cy="21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47" y="4493281"/>
            <a:ext cx="4038600" cy="21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9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medications:</a:t>
            </a:r>
          </a:p>
          <a:p>
            <a:pPr lvl="1"/>
            <a:r>
              <a:rPr lang="en-US" dirty="0"/>
              <a:t>Only use measuring devices made for medications.</a:t>
            </a:r>
          </a:p>
          <a:p>
            <a:pPr lvl="2"/>
            <a:r>
              <a:rPr lang="en-US" dirty="0"/>
              <a:t>Household teaspoons are </a:t>
            </a:r>
            <a:r>
              <a:rPr lang="en-US" u="sng" dirty="0"/>
              <a:t>not</a:t>
            </a:r>
            <a:r>
              <a:rPr lang="en-US" dirty="0"/>
              <a:t> an accurate method to measure meds.</a:t>
            </a:r>
          </a:p>
          <a:p>
            <a:pPr lvl="1"/>
            <a:r>
              <a:rPr lang="en-US" dirty="0"/>
              <a:t>Shake the bottle if indicated as some medications settle to the bottom.</a:t>
            </a:r>
          </a:p>
          <a:p>
            <a:pPr lvl="1"/>
            <a:r>
              <a:rPr lang="en-US" dirty="0"/>
              <a:t>Measure at eye level.</a:t>
            </a:r>
          </a:p>
          <a:p>
            <a:pPr lvl="2"/>
            <a:r>
              <a:rPr lang="en-US" dirty="0"/>
              <a:t>Place on flat surface and crouch down so you are eye level with the measuring device (preferred method).</a:t>
            </a:r>
          </a:p>
          <a:p>
            <a:pPr marL="365760" lvl="1" indent="0">
              <a:buNone/>
            </a:pPr>
            <a:r>
              <a:rPr lang="en-US" dirty="0"/>
              <a:t>		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medications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3" y="4386766"/>
            <a:ext cx="2864097" cy="19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77" y="4495801"/>
            <a:ext cx="1799480" cy="19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3241"/>
            <a:ext cx="3124200" cy="15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71" y="1002173"/>
            <a:ext cx="2379093" cy="128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&quot;No&quot; Symbol 11"/>
          <p:cNvSpPr/>
          <p:nvPr/>
        </p:nvSpPr>
        <p:spPr>
          <a:xfrm>
            <a:off x="8458201" y="865931"/>
            <a:ext cx="1703189" cy="1556313"/>
          </a:xfrm>
          <a:prstGeom prst="noSmoking">
            <a:avLst>
              <a:gd name="adj" fmla="val 63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1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you know the correct dose. Don’t guess!												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conversions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52" y="2819400"/>
            <a:ext cx="59775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1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Inhaled medications are generally those used to treat asthma.</a:t>
            </a:r>
          </a:p>
          <a:p>
            <a:pPr lvl="1"/>
            <a:r>
              <a:rPr lang="en-US" dirty="0"/>
              <a:t>Inhalers: 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medications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46" y="3148042"/>
            <a:ext cx="1600200" cy="27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05" y="3135185"/>
            <a:ext cx="2719931" cy="20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2761371"/>
            <a:ext cx="1600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Metered Dose Inhaler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7335" y="3118795"/>
            <a:ext cx="1645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Dry Powder Inhaler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40" y="2899871"/>
            <a:ext cx="3769097" cy="20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3510" y="4650775"/>
            <a:ext cx="267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Metered Dose Inhaler with Spacer</a:t>
            </a:r>
          </a:p>
        </p:txBody>
      </p:sp>
    </p:spTree>
    <p:extLst>
      <p:ext uri="{BB962C8B-B14F-4D97-AF65-F5344CB8AC3E}">
        <p14:creationId xmlns:p14="http://schemas.microsoft.com/office/powerpoint/2010/main" val="2686739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Nebulizers: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medications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84" y="2731532"/>
            <a:ext cx="3590925" cy="23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09" y="2465974"/>
            <a:ext cx="1990725" cy="28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34" y="2648768"/>
            <a:ext cx="26695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6936" y="295123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Mouthpiece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9594" y="276656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3509" y="273153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Nebulizer</a:t>
            </a:r>
          </a:p>
          <a:p>
            <a:r>
              <a:rPr lang="en-US" dirty="0">
                <a:solidFill>
                  <a:schemeClr val="bg1"/>
                </a:solidFill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40108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5134" y="1312697"/>
            <a:ext cx="9207759" cy="524050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u="sng" dirty="0"/>
              <a:t>If a medication can be given at home and not brought into the center at all, this is ideal.</a:t>
            </a:r>
          </a:p>
          <a:p>
            <a:pPr lvl="1"/>
            <a:r>
              <a:rPr lang="en-US" dirty="0"/>
              <a:t>For example:  medications prescribed to be taken three times a day (TID) could be given at home: before center, after center, and in late evening/bedtime. </a:t>
            </a:r>
          </a:p>
          <a:p>
            <a:pPr lvl="1"/>
            <a:r>
              <a:rPr lang="en-US" dirty="0"/>
              <a:t>Discuss with parents these options before making the decision to store and administer a medication at center.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Home before child-care center if possible!</a:t>
            </a:r>
          </a:p>
          <a:p>
            <a:pPr marL="365760" lvl="1" indent="0" algn="ctr">
              <a:buNone/>
            </a:pPr>
            <a:r>
              <a:rPr lang="en-US" sz="1300" dirty="0">
                <a:solidFill>
                  <a:schemeClr val="accent1"/>
                </a:solidFill>
              </a:rPr>
              <a:t>(We know this isn’t always possible.)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08" y="3710428"/>
            <a:ext cx="3549523" cy="18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A28CE-BA01-4DFF-92C0-530BF30F4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60" y="3641731"/>
            <a:ext cx="3651589" cy="20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4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 administration should be conducted in a quiet, private place.</a:t>
            </a:r>
          </a:p>
          <a:p>
            <a:pPr lvl="1"/>
            <a:r>
              <a:rPr lang="en-US" dirty="0"/>
              <a:t>Privacy of student</a:t>
            </a:r>
          </a:p>
          <a:p>
            <a:pPr lvl="1"/>
            <a:r>
              <a:rPr lang="en-US" dirty="0"/>
              <a:t>No distractions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124201"/>
            <a:ext cx="46005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3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DON’T…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Give a child’s somebody else’s medication</a:t>
            </a:r>
          </a:p>
          <a:p>
            <a:pPr lvl="1"/>
            <a:r>
              <a:rPr lang="en-US" dirty="0"/>
              <a:t>Skip a dose</a:t>
            </a:r>
          </a:p>
          <a:p>
            <a:pPr lvl="1"/>
            <a:r>
              <a:rPr lang="en-US" dirty="0"/>
              <a:t>Crush or break pills unless instructed to by a medical provider/pharmacist</a:t>
            </a:r>
          </a:p>
          <a:p>
            <a:pPr lvl="1"/>
            <a:r>
              <a:rPr lang="en-US" dirty="0"/>
              <a:t>Change the dose or timing</a:t>
            </a:r>
          </a:p>
          <a:p>
            <a:pPr lvl="1"/>
            <a:r>
              <a:rPr lang="en-US" dirty="0"/>
              <a:t>Give medication that is not in original package, bottle or container</a:t>
            </a:r>
          </a:p>
          <a:p>
            <a:pPr lvl="1"/>
            <a:endParaRPr lang="en-US" dirty="0"/>
          </a:p>
          <a:p>
            <a:r>
              <a:rPr lang="en-US" dirty="0"/>
              <a:t>DO…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 the medication you are giving</a:t>
            </a:r>
          </a:p>
          <a:p>
            <a:pPr lvl="1"/>
            <a:r>
              <a:rPr lang="en-US" dirty="0"/>
              <a:t>Give the medication exactly how it’s prescribed</a:t>
            </a:r>
          </a:p>
          <a:p>
            <a:pPr lvl="1"/>
            <a:r>
              <a:rPr lang="en-US" dirty="0"/>
              <a:t>Have a written order from a medical provider</a:t>
            </a:r>
          </a:p>
          <a:p>
            <a:pPr lvl="1"/>
            <a:r>
              <a:rPr lang="en-US" dirty="0"/>
              <a:t>Follow the 5 “R”s Rights</a:t>
            </a:r>
          </a:p>
          <a:p>
            <a:pPr lvl="1"/>
            <a:r>
              <a:rPr lang="en-US" dirty="0"/>
              <a:t>Watch expiration dates</a:t>
            </a:r>
          </a:p>
          <a:p>
            <a:pPr lvl="1"/>
            <a:r>
              <a:rPr lang="en-US" dirty="0"/>
              <a:t>Give in private, non-distracting setting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48" y="3716399"/>
            <a:ext cx="528638" cy="5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72933"/>
            <a:ext cx="504527" cy="5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9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81EF-D23E-48A7-A15B-8B418B39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Medication Error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252F-FA6D-4039-A0AB-B7A1C129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Staff will notify the child's physician and follow his/her instructions.</a:t>
            </a:r>
          </a:p>
          <a:p>
            <a:r>
              <a:rPr lang="en-US" dirty="0"/>
              <a:t>Staff will know the name of the medication and the dosage given.</a:t>
            </a:r>
          </a:p>
          <a:p>
            <a:r>
              <a:rPr lang="en-US" dirty="0"/>
              <a:t>Staff will notify the child's parents and explain the error.</a:t>
            </a:r>
          </a:p>
          <a:p>
            <a:r>
              <a:rPr lang="en-US" dirty="0"/>
              <a:t>Staff will notify Center Manager/Director.</a:t>
            </a:r>
          </a:p>
          <a:p>
            <a:r>
              <a:rPr lang="en-US" dirty="0"/>
              <a:t>Staff will document using the Medication Error Form.</a:t>
            </a:r>
          </a:p>
          <a:p>
            <a:r>
              <a:rPr lang="en-US" dirty="0"/>
              <a:t>Staff will use the </a:t>
            </a:r>
            <a:r>
              <a:rPr lang="en-US" b="1" dirty="0"/>
              <a:t>Incident Report </a:t>
            </a:r>
            <a:r>
              <a:rPr lang="en-US" dirty="0"/>
              <a:t>to document the time child left the center with the parent and the child's condition at the time he/she left (alert, talking, no apparent effects of medication, drowsy, slurred speech, recognized parent, or taken to hospital at 3:20 P.M., etc.).</a:t>
            </a:r>
          </a:p>
          <a:p>
            <a:r>
              <a:rPr lang="en-US" dirty="0"/>
              <a:t>Notify the Director/Center Manager and the Grantee Directors.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6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Factual information, no opinions.</a:t>
            </a:r>
          </a:p>
          <a:p>
            <a:r>
              <a:rPr lang="en-US" dirty="0"/>
              <a:t>Never white out, scribble over, cover up, or erase what has already been written.  </a:t>
            </a:r>
          </a:p>
          <a:p>
            <a:r>
              <a:rPr lang="en-US" dirty="0"/>
              <a:t>If error in documentation, draw single line through incorrect information and initial.</a:t>
            </a:r>
          </a:p>
          <a:p>
            <a:r>
              <a:rPr lang="en-US" dirty="0"/>
              <a:t>Don’t use abbreviations.</a:t>
            </a:r>
          </a:p>
          <a:p>
            <a:r>
              <a:rPr lang="en-US" dirty="0"/>
              <a:t>Write legible so it is easy to read.</a:t>
            </a:r>
          </a:p>
          <a:p>
            <a:r>
              <a:rPr lang="en-US" dirty="0"/>
              <a:t>Black or blue ink is best, if handwritten.  No pencil.</a:t>
            </a:r>
          </a:p>
          <a:p>
            <a:r>
              <a:rPr lang="en-US" dirty="0"/>
              <a:t>Computerized:  nothing that has previously been a part of the child’s medical file should ever be deleted.</a:t>
            </a:r>
          </a:p>
          <a:p>
            <a:r>
              <a:rPr lang="en-US" dirty="0"/>
              <a:t>RULE OF THUMB…</a:t>
            </a:r>
          </a:p>
          <a:p>
            <a:pPr lvl="1"/>
            <a:r>
              <a:rPr lang="en-US" dirty="0"/>
              <a:t>“IF IT’S NOT DOCUMENTED, IT’S NOT DONE”!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7" y="258682"/>
            <a:ext cx="2633663" cy="15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1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C479-C8D9-4F5F-8EBF-A82DABE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DEBB-A1F7-4BD3-931C-8B1BB213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Standard </a:t>
            </a:r>
          </a:p>
          <a:p>
            <a:pPr lvl="1"/>
            <a:r>
              <a:rPr lang="en-US" dirty="0"/>
              <a:t>1304.47(b)(4)(</a:t>
            </a:r>
            <a:r>
              <a:rPr lang="en-US" dirty="0" err="1"/>
              <a:t>i</a:t>
            </a:r>
            <a:r>
              <a:rPr lang="en-US" dirty="0"/>
              <a:t>)(C)(D)(3)(e)(2)</a:t>
            </a:r>
          </a:p>
          <a:p>
            <a:r>
              <a:rPr lang="en-US" dirty="0"/>
              <a:t>Minimum Standard§ </a:t>
            </a:r>
          </a:p>
          <a:p>
            <a:pPr lvl="1"/>
            <a:r>
              <a:rPr lang="en-US" dirty="0"/>
              <a:t>746.3801, §746.3803-3807,3809,3811, 3815,3817,3818, 3819</a:t>
            </a:r>
          </a:p>
          <a:p>
            <a:pPr lvl="1"/>
            <a:endParaRPr lang="en-US" dirty="0"/>
          </a:p>
          <a:p>
            <a:r>
              <a:rPr lang="en-US" u="sng" dirty="0"/>
              <a:t>Policy Statement: </a:t>
            </a:r>
            <a:r>
              <a:rPr lang="en-US" dirty="0"/>
              <a:t>UTRGV-PS.JA ISD-EHS-CCP Program staff will administer medication to children as per Licensing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8663" y="1528763"/>
            <a:ext cx="11237117" cy="50244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Prescription</a:t>
            </a:r>
            <a:r>
              <a:rPr lang="en-US" dirty="0"/>
              <a:t> (ordered by a health care provider…MD, dentist, nurse practitioner, physician assistant)</a:t>
            </a:r>
          </a:p>
          <a:p>
            <a:pPr lvl="1"/>
            <a:r>
              <a:rPr lang="en-US" dirty="0"/>
              <a:t>ADHD meds: </a:t>
            </a:r>
            <a:r>
              <a:rPr lang="en-US" u="sng" dirty="0"/>
              <a:t>most</a:t>
            </a:r>
            <a:r>
              <a:rPr lang="en-US" dirty="0"/>
              <a:t> are a </a:t>
            </a:r>
            <a:r>
              <a:rPr lang="en-US" i="1" dirty="0"/>
              <a:t>controlled substance</a:t>
            </a:r>
            <a:r>
              <a:rPr lang="en-US" dirty="0"/>
              <a:t>  (oral, transdermal patch)</a:t>
            </a:r>
          </a:p>
          <a:p>
            <a:pPr lvl="1"/>
            <a:r>
              <a:rPr lang="en-US" dirty="0"/>
              <a:t>Antibiotics (oral, ear drops, eye drops)</a:t>
            </a:r>
          </a:p>
          <a:p>
            <a:pPr lvl="1"/>
            <a:r>
              <a:rPr lang="en-US" dirty="0"/>
              <a:t>Anti-seizure meds (oral, rectal-</a:t>
            </a:r>
            <a:r>
              <a:rPr lang="en-US" dirty="0" err="1"/>
              <a:t>Diastat</a:t>
            </a:r>
            <a:r>
              <a:rPr lang="en-US" dirty="0"/>
              <a:t>™)</a:t>
            </a:r>
          </a:p>
          <a:p>
            <a:pPr lvl="1"/>
            <a:r>
              <a:rPr lang="en-US" dirty="0"/>
              <a:t>Diabetic meds:  insulin, Glucagon® (injections)</a:t>
            </a:r>
          </a:p>
          <a:p>
            <a:pPr lvl="1"/>
            <a:r>
              <a:rPr lang="en-US" dirty="0"/>
              <a:t>Asthma meds:  (inhaled, oral)</a:t>
            </a:r>
          </a:p>
          <a:p>
            <a:pPr lvl="1"/>
            <a:r>
              <a:rPr lang="en-US" dirty="0"/>
              <a:t>EpiPen® (injection)</a:t>
            </a:r>
          </a:p>
          <a:p>
            <a:pPr lvl="1"/>
            <a:r>
              <a:rPr lang="en-US" dirty="0"/>
              <a:t>Others</a:t>
            </a:r>
          </a:p>
          <a:p>
            <a:r>
              <a:rPr lang="en-US" dirty="0">
                <a:solidFill>
                  <a:schemeClr val="accent1"/>
                </a:solidFill>
              </a:rPr>
              <a:t>OTC</a:t>
            </a:r>
            <a:r>
              <a:rPr lang="en-US" dirty="0"/>
              <a:t> (over the counter) medications</a:t>
            </a:r>
          </a:p>
          <a:p>
            <a:pPr lvl="1"/>
            <a:r>
              <a:rPr lang="en-US" dirty="0"/>
              <a:t>Acetaminophen (Tylenol®)</a:t>
            </a:r>
          </a:p>
          <a:p>
            <a:pPr lvl="1"/>
            <a:r>
              <a:rPr lang="en-US" dirty="0"/>
              <a:t>Ibuprofen (Advil®, Motrin®, etc.)</a:t>
            </a:r>
          </a:p>
          <a:p>
            <a:pPr lvl="1"/>
            <a:r>
              <a:rPr lang="en-US" dirty="0"/>
              <a:t>Cetirizine (Zyrtec®)</a:t>
            </a:r>
          </a:p>
          <a:p>
            <a:pPr lvl="1"/>
            <a:r>
              <a:rPr lang="en-US" dirty="0"/>
              <a:t>Diphenhydramine (Benadryl®)</a:t>
            </a:r>
          </a:p>
          <a:p>
            <a:pPr lvl="1"/>
            <a:r>
              <a:rPr lang="en-US" dirty="0"/>
              <a:t>Others</a:t>
            </a:r>
          </a:p>
          <a:p>
            <a:pPr marL="365760" lvl="1" indent="0">
              <a:buNone/>
            </a:pPr>
            <a:r>
              <a:rPr lang="en-US" sz="2600" dirty="0"/>
              <a:t>   </a:t>
            </a:r>
          </a:p>
          <a:p>
            <a:pPr marL="365760" lvl="1" indent="0">
              <a:buNone/>
            </a:pPr>
            <a:r>
              <a:rPr lang="en-US" sz="1200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in child-care center</a:t>
            </a:r>
          </a:p>
        </p:txBody>
      </p:sp>
    </p:spTree>
    <p:extLst>
      <p:ext uri="{BB962C8B-B14F-4D97-AF65-F5344CB8AC3E}">
        <p14:creationId xmlns:p14="http://schemas.microsoft.com/office/powerpoint/2010/main" val="180273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9C19-BF58-4BF8-BEB1-A6D7595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8" y="258053"/>
            <a:ext cx="10983552" cy="143263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authorization must I obtain before administering a medication to a child in my         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0584-D1A5-4841-8F87-AA656475C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6883"/>
          </a:xfrm>
        </p:spPr>
        <p:txBody>
          <a:bodyPr>
            <a:normAutofit fontScale="92500"/>
          </a:bodyPr>
          <a:lstStyle/>
          <a:p>
            <a:r>
              <a:rPr lang="en-US" dirty="0"/>
              <a:t>(a)	Authorization to administer medication to a child in your care must be obtained from the child' s parent:</a:t>
            </a:r>
          </a:p>
          <a:p>
            <a:pPr lvl="1"/>
            <a:r>
              <a:rPr lang="en-US" dirty="0"/>
              <a:t>In writing, signed and dated;</a:t>
            </a:r>
          </a:p>
          <a:p>
            <a:pPr lvl="1"/>
            <a:r>
              <a:rPr lang="en-US" dirty="0"/>
              <a:t>In an electronic format that is capable of being viewed and saved;</a:t>
            </a:r>
          </a:p>
          <a:p>
            <a:pPr lvl="1"/>
            <a:r>
              <a:rPr lang="en-US" dirty="0"/>
              <a:t>By telephone to administer a single dose of a medication.</a:t>
            </a:r>
          </a:p>
          <a:p>
            <a:pPr lvl="1"/>
            <a:r>
              <a:rPr lang="en-US" dirty="0"/>
              <a:t>Authorization to administer medication expires on the first anniversary of the date the authorization is provided.</a:t>
            </a:r>
          </a:p>
          <a:p>
            <a:pPr lvl="1"/>
            <a:r>
              <a:rPr lang="en-US" dirty="0"/>
              <a:t>The child's parent may not authorize you to administer medication in excess of the medication' s label instructions or the directions of the child's health­ care professional.</a:t>
            </a:r>
          </a:p>
          <a:p>
            <a:pPr lvl="1"/>
            <a:r>
              <a:rPr lang="en-US" dirty="0"/>
              <a:t>Parent authorization is not required if you administer a medication to a child in a medical emergency to prevent the death or serious bodily injury of the child, provided that you administer the medication as prescribed, directed, or intended.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1360-2CEC-4EB7-B076-7C13FE39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must I administer medication to a child in my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3729-C81A-42FA-87F7-A70533FFF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(b)	Medication must be given:</a:t>
            </a:r>
          </a:p>
          <a:p>
            <a:pPr lvl="1"/>
            <a:r>
              <a:rPr lang="en-US" dirty="0"/>
              <a:t>As stated on the label directions;</a:t>
            </a:r>
          </a:p>
          <a:p>
            <a:pPr lvl="1"/>
            <a:r>
              <a:rPr lang="en-US" dirty="0"/>
              <a:t>As amended in writing by the child's healthcare professional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(c)	Medication must:</a:t>
            </a:r>
          </a:p>
          <a:p>
            <a:pPr lvl="1"/>
            <a:r>
              <a:rPr lang="en-US" dirty="0"/>
              <a:t>Be in the original container labeled with the child's full name and the date brought to the operation;</a:t>
            </a:r>
          </a:p>
          <a:p>
            <a:pPr lvl="1"/>
            <a:r>
              <a:rPr lang="en-US" dirty="0"/>
              <a:t>Be administered only to the child for whom it is intended;</a:t>
            </a:r>
          </a:p>
          <a:p>
            <a:pPr lvl="1"/>
            <a:r>
              <a:rPr lang="en-US" dirty="0"/>
              <a:t>Not be administered after its expiration 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9B54-7D50-4966-8DA5-B4EA5D17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2800"/>
              <a:t>When you administer medication to a child in your care, you must record the following: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3D2A-0DC1-4154-A41B-199C64B9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6059804" cy="4068645"/>
          </a:xfrm>
        </p:spPr>
        <p:txBody>
          <a:bodyPr>
            <a:normAutofit/>
          </a:bodyPr>
          <a:lstStyle/>
          <a:p>
            <a:r>
              <a:rPr lang="en-US" sz="1800" dirty="0"/>
              <a:t>Full name of the child to whom the medication was given;</a:t>
            </a:r>
          </a:p>
          <a:p>
            <a:r>
              <a:rPr lang="en-US" sz="1800" dirty="0"/>
              <a:t>Name of the medication;</a:t>
            </a:r>
          </a:p>
          <a:p>
            <a:r>
              <a:rPr lang="en-US" sz="1800" dirty="0"/>
              <a:t>Date, time, and amount of medication given;</a:t>
            </a:r>
          </a:p>
          <a:p>
            <a:r>
              <a:rPr lang="en-US" sz="1800" dirty="0"/>
              <a:t>Full name of the employee administering the medication.</a:t>
            </a:r>
          </a:p>
          <a:p>
            <a:r>
              <a:rPr lang="en-US" sz="1800" dirty="0"/>
              <a:t>You must keep all medication records for at least three months after   administering the medication.</a:t>
            </a:r>
          </a:p>
          <a:p>
            <a:r>
              <a:rPr lang="en-US" sz="1800" dirty="0"/>
              <a:t>Document on Caregiver's Record of Administering Medication (CCL 7238)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41394-0DE0-4840-8495-6B34E8742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2226" b="-2"/>
          <a:stretch/>
        </p:blipFill>
        <p:spPr bwMode="auto">
          <a:xfrm>
            <a:off x="7071883" y="10"/>
            <a:ext cx="5120115" cy="685798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01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CD11-E07B-41E0-BDBD-33FAF28D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must I store medication that I administer to a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46FD-F1E9-4259-A1A7-B04963B1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out of the reach of children or in locked storage;</a:t>
            </a:r>
          </a:p>
          <a:p>
            <a:r>
              <a:rPr lang="en-US" dirty="0"/>
              <a:t>Store it in a manner that does not contaminate food;</a:t>
            </a:r>
          </a:p>
          <a:p>
            <a:r>
              <a:rPr lang="en-US" dirty="0"/>
              <a:t>Refrigerate it, if refrigeration is required, and keep it separate from food.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D362-8B8C-47E0-9368-A4EE71FE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may I keep the medication that I administer to a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5451-99B6-4786-A9CE-1C4080FF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dispose of the medication or return it to the parent when the child withdraws from the child-care center, or when the medication is out-of-date or is no longer required for the child.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0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1570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    Administering Medication in Early Childhood Care; Identification and Care of Children </vt:lpstr>
      <vt:lpstr>First things first…</vt:lpstr>
      <vt:lpstr>Medication Assistance</vt:lpstr>
      <vt:lpstr>Medications in child-care center</vt:lpstr>
      <vt:lpstr>What authorization must I obtain before administering a medication to a child in my          care?</vt:lpstr>
      <vt:lpstr>How must I administer medication to a child in my care?</vt:lpstr>
      <vt:lpstr>When you administer medication to a child in your care, you must record the following:</vt:lpstr>
      <vt:lpstr>How must I store medication that I administer to a child?</vt:lpstr>
      <vt:lpstr>How long may I keep the medication that I administer to a child?</vt:lpstr>
      <vt:lpstr>What is specialized medical assistance?</vt:lpstr>
      <vt:lpstr>What are my requirements regarding specialized medical assistance?</vt:lpstr>
      <vt:lpstr>The Five "R"s:</vt:lpstr>
      <vt:lpstr>Cont. </vt:lpstr>
      <vt:lpstr>Cont. </vt:lpstr>
      <vt:lpstr>Tablets &amp; Capsules</vt:lpstr>
      <vt:lpstr>Liquid medications</vt:lpstr>
      <vt:lpstr>Know your conversions</vt:lpstr>
      <vt:lpstr>Inhaled medications</vt:lpstr>
      <vt:lpstr>Inhaled medications</vt:lpstr>
      <vt:lpstr>setting</vt:lpstr>
      <vt:lpstr>Do’s and don’ts</vt:lpstr>
      <vt:lpstr>Procedure for Medication Error Form</vt:lpstr>
      <vt:lpstr>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Administering Medication in Early Childhood Care; Identification and Care of Children </dc:title>
  <dc:creator>Lino Zamora</dc:creator>
  <cp:lastModifiedBy>Lino Zamora</cp:lastModifiedBy>
  <cp:revision>11</cp:revision>
  <dcterms:created xsi:type="dcterms:W3CDTF">2020-08-23T23:26:57Z</dcterms:created>
  <dcterms:modified xsi:type="dcterms:W3CDTF">2020-08-24T14:46:28Z</dcterms:modified>
</cp:coreProperties>
</file>